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68" r:id="rId2"/>
    <p:sldId id="276" r:id="rId3"/>
    <p:sldId id="269" r:id="rId4"/>
    <p:sldId id="274" r:id="rId5"/>
    <p:sldId id="271" r:id="rId6"/>
    <p:sldId id="272" r:id="rId7"/>
    <p:sldId id="275" r:id="rId8"/>
    <p:sldId id="277" r:id="rId9"/>
    <p:sldId id="278" r:id="rId10"/>
    <p:sldId id="285" r:id="rId11"/>
    <p:sldId id="293" r:id="rId12"/>
    <p:sldId id="288" r:id="rId13"/>
    <p:sldId id="281" r:id="rId14"/>
    <p:sldId id="296" r:id="rId15"/>
    <p:sldId id="297" r:id="rId16"/>
    <p:sldId id="294" r:id="rId17"/>
    <p:sldId id="295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7E51152-EE56-4E1D-A6DC-D92D30AF58ED}" v="39" dt="2018-09-27T08:51:55.43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22" d="100"/>
          <a:sy n="122" d="100"/>
        </p:scale>
        <p:origin x="114" y="2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ergio Berdiales Nortes" userId="507d04ca7be29483" providerId="LiveId" clId="{8E898F20-11CE-4118-B78A-DF6F61203A86}"/>
    <pc:docChg chg="undo redo custSel addSld delSld modSld">
      <pc:chgData name="Sergio Berdiales Nortes" userId="507d04ca7be29483" providerId="LiveId" clId="{8E898F20-11CE-4118-B78A-DF6F61203A86}" dt="2018-09-27T08:51:55.436" v="38" actId="113"/>
      <pc:docMkLst>
        <pc:docMk/>
      </pc:docMkLst>
      <pc:sldChg chg="del">
        <pc:chgData name="Sergio Berdiales Nortes" userId="507d04ca7be29483" providerId="LiveId" clId="{8E898F20-11CE-4118-B78A-DF6F61203A86}" dt="2018-09-27T08:49:40.198" v="8" actId="2696"/>
        <pc:sldMkLst>
          <pc:docMk/>
          <pc:sldMk cId="1693703489" sldId="258"/>
        </pc:sldMkLst>
      </pc:sldChg>
      <pc:sldChg chg="del">
        <pc:chgData name="Sergio Berdiales Nortes" userId="507d04ca7be29483" providerId="LiveId" clId="{8E898F20-11CE-4118-B78A-DF6F61203A86}" dt="2018-09-27T08:49:40.207" v="9" actId="2696"/>
        <pc:sldMkLst>
          <pc:docMk/>
          <pc:sldMk cId="3144488057" sldId="259"/>
        </pc:sldMkLst>
      </pc:sldChg>
      <pc:sldChg chg="del">
        <pc:chgData name="Sergio Berdiales Nortes" userId="507d04ca7be29483" providerId="LiveId" clId="{8E898F20-11CE-4118-B78A-DF6F61203A86}" dt="2018-09-27T08:49:40.214" v="10" actId="2696"/>
        <pc:sldMkLst>
          <pc:docMk/>
          <pc:sldMk cId="3769950639" sldId="260"/>
        </pc:sldMkLst>
      </pc:sldChg>
      <pc:sldChg chg="del">
        <pc:chgData name="Sergio Berdiales Nortes" userId="507d04ca7be29483" providerId="LiveId" clId="{8E898F20-11CE-4118-B78A-DF6F61203A86}" dt="2018-09-27T08:49:40.225" v="11" actId="2696"/>
        <pc:sldMkLst>
          <pc:docMk/>
          <pc:sldMk cId="1454079490" sldId="261"/>
        </pc:sldMkLst>
      </pc:sldChg>
      <pc:sldChg chg="del">
        <pc:chgData name="Sergio Berdiales Nortes" userId="507d04ca7be29483" providerId="LiveId" clId="{8E898F20-11CE-4118-B78A-DF6F61203A86}" dt="2018-09-27T08:49:40.231" v="12" actId="2696"/>
        <pc:sldMkLst>
          <pc:docMk/>
          <pc:sldMk cId="1875953408" sldId="262"/>
        </pc:sldMkLst>
      </pc:sldChg>
      <pc:sldChg chg="del">
        <pc:chgData name="Sergio Berdiales Nortes" userId="507d04ca7be29483" providerId="LiveId" clId="{8E898F20-11CE-4118-B78A-DF6F61203A86}" dt="2018-09-27T08:49:40.238" v="13" actId="2696"/>
        <pc:sldMkLst>
          <pc:docMk/>
          <pc:sldMk cId="1682350822" sldId="263"/>
        </pc:sldMkLst>
      </pc:sldChg>
      <pc:sldChg chg="del">
        <pc:chgData name="Sergio Berdiales Nortes" userId="507d04ca7be29483" providerId="LiveId" clId="{8E898F20-11CE-4118-B78A-DF6F61203A86}" dt="2018-09-27T08:49:40.244" v="14" actId="2696"/>
        <pc:sldMkLst>
          <pc:docMk/>
          <pc:sldMk cId="3771725806" sldId="264"/>
        </pc:sldMkLst>
      </pc:sldChg>
      <pc:sldChg chg="del">
        <pc:chgData name="Sergio Berdiales Nortes" userId="507d04ca7be29483" providerId="LiveId" clId="{8E898F20-11CE-4118-B78A-DF6F61203A86}" dt="2018-09-27T08:49:40.251" v="15" actId="2696"/>
        <pc:sldMkLst>
          <pc:docMk/>
          <pc:sldMk cId="999226598" sldId="265"/>
        </pc:sldMkLst>
      </pc:sldChg>
      <pc:sldChg chg="del">
        <pc:chgData name="Sergio Berdiales Nortes" userId="507d04ca7be29483" providerId="LiveId" clId="{8E898F20-11CE-4118-B78A-DF6F61203A86}" dt="2018-09-27T08:49:40.260" v="16" actId="2696"/>
        <pc:sldMkLst>
          <pc:docMk/>
          <pc:sldMk cId="3311496090" sldId="266"/>
        </pc:sldMkLst>
      </pc:sldChg>
      <pc:sldChg chg="del">
        <pc:chgData name="Sergio Berdiales Nortes" userId="507d04ca7be29483" providerId="LiveId" clId="{8E898F20-11CE-4118-B78A-DF6F61203A86}" dt="2018-09-27T08:49:40.277" v="18" actId="2696"/>
        <pc:sldMkLst>
          <pc:docMk/>
          <pc:sldMk cId="3109779610" sldId="267"/>
        </pc:sldMkLst>
      </pc:sldChg>
      <pc:sldChg chg="del">
        <pc:chgData name="Sergio Berdiales Nortes" userId="507d04ca7be29483" providerId="LiveId" clId="{8E898F20-11CE-4118-B78A-DF6F61203A86}" dt="2018-09-27T08:49:40.159" v="4" actId="2696"/>
        <pc:sldMkLst>
          <pc:docMk/>
          <pc:sldMk cId="134677478" sldId="279"/>
        </pc:sldMkLst>
      </pc:sldChg>
      <pc:sldChg chg="del">
        <pc:chgData name="Sergio Berdiales Nortes" userId="507d04ca7be29483" providerId="LiveId" clId="{8E898F20-11CE-4118-B78A-DF6F61203A86}" dt="2018-09-27T08:49:40.168" v="5" actId="2696"/>
        <pc:sldMkLst>
          <pc:docMk/>
          <pc:sldMk cId="1566498851" sldId="280"/>
        </pc:sldMkLst>
      </pc:sldChg>
      <pc:sldChg chg="del">
        <pc:chgData name="Sergio Berdiales Nortes" userId="507d04ca7be29483" providerId="LiveId" clId="{8E898F20-11CE-4118-B78A-DF6F61203A86}" dt="2018-09-27T08:49:40.190" v="7" actId="2696"/>
        <pc:sldMkLst>
          <pc:docMk/>
          <pc:sldMk cId="4983656" sldId="283"/>
        </pc:sldMkLst>
      </pc:sldChg>
      <pc:sldChg chg="del">
        <pc:chgData name="Sergio Berdiales Nortes" userId="507d04ca7be29483" providerId="LiveId" clId="{8E898F20-11CE-4118-B78A-DF6F61203A86}" dt="2018-09-27T08:49:40.179" v="6" actId="2696"/>
        <pc:sldMkLst>
          <pc:docMk/>
          <pc:sldMk cId="1778755845" sldId="284"/>
        </pc:sldMkLst>
      </pc:sldChg>
      <pc:sldChg chg="del">
        <pc:chgData name="Sergio Berdiales Nortes" userId="507d04ca7be29483" providerId="LiveId" clId="{8E898F20-11CE-4118-B78A-DF6F61203A86}" dt="2018-09-27T08:49:40.269" v="17" actId="2696"/>
        <pc:sldMkLst>
          <pc:docMk/>
          <pc:sldMk cId="16787002" sldId="286"/>
        </pc:sldMkLst>
      </pc:sldChg>
      <pc:sldChg chg="del">
        <pc:chgData name="Sergio Berdiales Nortes" userId="507d04ca7be29483" providerId="LiveId" clId="{8E898F20-11CE-4118-B78A-DF6F61203A86}" dt="2018-09-27T08:49:40.151" v="3" actId="2696"/>
        <pc:sldMkLst>
          <pc:docMk/>
          <pc:sldMk cId="1262223399" sldId="287"/>
        </pc:sldMkLst>
      </pc:sldChg>
      <pc:sldChg chg="del">
        <pc:chgData name="Sergio Berdiales Nortes" userId="507d04ca7be29483" providerId="LiveId" clId="{8E898F20-11CE-4118-B78A-DF6F61203A86}" dt="2018-09-27T08:49:40.129" v="0" actId="2696"/>
        <pc:sldMkLst>
          <pc:docMk/>
          <pc:sldMk cId="1482239056" sldId="289"/>
        </pc:sldMkLst>
      </pc:sldChg>
      <pc:sldChg chg="del">
        <pc:chgData name="Sergio Berdiales Nortes" userId="507d04ca7be29483" providerId="LiveId" clId="{8E898F20-11CE-4118-B78A-DF6F61203A86}" dt="2018-09-27T08:49:40.137" v="1" actId="2696"/>
        <pc:sldMkLst>
          <pc:docMk/>
          <pc:sldMk cId="2889606891" sldId="290"/>
        </pc:sldMkLst>
      </pc:sldChg>
      <pc:sldChg chg="del">
        <pc:chgData name="Sergio Berdiales Nortes" userId="507d04ca7be29483" providerId="LiveId" clId="{8E898F20-11CE-4118-B78A-DF6F61203A86}" dt="2018-09-27T08:49:40.144" v="2" actId="2696"/>
        <pc:sldMkLst>
          <pc:docMk/>
          <pc:sldMk cId="3360091493" sldId="291"/>
        </pc:sldMkLst>
      </pc:sldChg>
      <pc:sldChg chg="addSp delSp modSp add del">
        <pc:chgData name="Sergio Berdiales Nortes" userId="507d04ca7be29483" providerId="LiveId" clId="{8E898F20-11CE-4118-B78A-DF6F61203A86}" dt="2018-09-27T08:51:55.436" v="38" actId="113"/>
        <pc:sldMkLst>
          <pc:docMk/>
          <pc:sldMk cId="2760603533" sldId="297"/>
        </pc:sldMkLst>
        <pc:spChg chg="mod">
          <ac:chgData name="Sergio Berdiales Nortes" userId="507d04ca7be29483" providerId="LiveId" clId="{8E898F20-11CE-4118-B78A-DF6F61203A86}" dt="2018-09-27T08:51:55.436" v="38" actId="113"/>
          <ac:spMkLst>
            <pc:docMk/>
            <pc:sldMk cId="2760603533" sldId="297"/>
            <ac:spMk id="2" creationId="{6A621133-F398-4203-B58F-43F93067E747}"/>
          </ac:spMkLst>
        </pc:spChg>
        <pc:spChg chg="add del">
          <ac:chgData name="Sergio Berdiales Nortes" userId="507d04ca7be29483" providerId="LiveId" clId="{8E898F20-11CE-4118-B78A-DF6F61203A86}" dt="2018-09-27T08:51:54.860" v="35" actId="478"/>
          <ac:spMkLst>
            <pc:docMk/>
            <pc:sldMk cId="2760603533" sldId="297"/>
            <ac:spMk id="3" creationId="{909EA423-EE8F-41EF-A3A9-85BCFF050313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C1801C-D3D8-443C-8267-A33A8180F403}" type="datetimeFigureOut">
              <a:rPr lang="en-US" smtClean="0"/>
              <a:t>2018-09-27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152317-2337-41DE-9E8A-FAD648C1B9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2414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152317-2337-41DE-9E8A-FAD648C1B96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0221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928A3-D0F9-4982-817D-97626B3415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90D133-796B-4E70-BA93-8B5443CE41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E8FBDC-7753-480D-9877-8F013B76CC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DEAF5-D4CF-499A-9D82-D8D9031D08F0}" type="datetimeFigureOut">
              <a:rPr lang="en-US" smtClean="0"/>
              <a:t>2018-09-27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3D3F99-B7E7-4355-A6A9-F995FB073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115E64-CB03-4E4F-BFE2-FC1132C96D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2796C-D4F2-4300-8B46-DB75BB5082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5487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8F9F3-7909-4BBE-9F82-B3099DD18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151754F-15A9-4D17-923B-B45F2D852C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BEE7EC-A4DE-4363-8964-E5333757B5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DEAF5-D4CF-499A-9D82-D8D9031D08F0}" type="datetimeFigureOut">
              <a:rPr lang="en-US" smtClean="0"/>
              <a:t>2018-09-27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4CA96B-D557-48EC-BD3F-F78AC4AACD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291359-BDA0-48DC-91A4-811C0E9756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2796C-D4F2-4300-8B46-DB75BB5082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0980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62B6EF1-4F09-4248-9ED8-C6D56E76840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E6A37C4-8560-46FE-A0AB-562123C219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C97DF8-198D-4564-9991-1BA3B0A3C8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DEAF5-D4CF-499A-9D82-D8D9031D08F0}" type="datetimeFigureOut">
              <a:rPr lang="en-US" smtClean="0"/>
              <a:t>2018-09-27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0566B3-5288-434B-878F-EFDCF522AF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18F183-58BE-4685-99A2-0B691583CF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2796C-D4F2-4300-8B46-DB75BB5082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1036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970054-4E32-442D-A726-1CA362286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CA6B4F-975C-4FE2-8216-F8CB1E3F31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57A79B-CB61-4309-AFBF-FE4DC11DC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DEAF5-D4CF-499A-9D82-D8D9031D08F0}" type="datetimeFigureOut">
              <a:rPr lang="en-US" smtClean="0"/>
              <a:t>2018-09-27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0C83A4-DEF9-4068-8870-2856D63690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22BA88-C517-4344-A6F8-355862085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2796C-D4F2-4300-8B46-DB75BB5082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8537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6D687-A902-4C22-AACD-E03954295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801769-111B-4802-919C-91ED2BF02B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C60FDC-A238-4C3F-9009-989D516024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DEAF5-D4CF-499A-9D82-D8D9031D08F0}" type="datetimeFigureOut">
              <a:rPr lang="en-US" smtClean="0"/>
              <a:t>2018-09-27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018E26-AFB8-436D-8B1C-92E6021346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FFDED1-33DB-4866-8B24-8B55FD85F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2796C-D4F2-4300-8B46-DB75BB5082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1481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B78776-BEDF-435F-BBA1-C9A9D3B7C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F7E106-5326-4278-8752-049C505DB1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A0FCDA-08A7-4213-A180-CDFB526A5F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AF40FB-BE4C-41F7-9884-C10183C6FF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DEAF5-D4CF-499A-9D82-D8D9031D08F0}" type="datetimeFigureOut">
              <a:rPr lang="en-US" smtClean="0"/>
              <a:t>2018-09-27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F5F536-13BE-4946-BAC9-8E27453334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DF2B73-EDB5-4226-AF63-074FA5C18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2796C-D4F2-4300-8B46-DB75BB5082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585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1364D-C6EB-4E52-9ABF-1FC243314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AD9111-5C43-4F14-9373-18075E2AA2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6CA85A-AB4B-4DC5-BBF0-D1ABAD2E93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4AC87E4-C015-4B26-AEED-CEEE1631DB2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1761579-DB14-484D-A616-B9D107627B0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4DD8AC5-B436-40E6-9058-D696214554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DEAF5-D4CF-499A-9D82-D8D9031D08F0}" type="datetimeFigureOut">
              <a:rPr lang="en-US" smtClean="0"/>
              <a:t>2018-09-27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DF58965-591A-4C7D-B717-FB028FF37B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A9DC667-466C-4367-B806-8F0ADA555D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2796C-D4F2-4300-8B46-DB75BB5082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9581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1CF01-3B25-4C87-ACE4-400EEBEEC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AEB6DE8-436D-4FFD-8BA0-AA95EBD7CE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DEAF5-D4CF-499A-9D82-D8D9031D08F0}" type="datetimeFigureOut">
              <a:rPr lang="en-US" smtClean="0"/>
              <a:t>2018-09-27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0F63FA-A1E4-4F51-B1ED-810C9DFB9E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5F8616-1D14-4F9C-9DAF-B872358C0D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2796C-D4F2-4300-8B46-DB75BB5082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4110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F19506A-7433-46BF-8E8D-C8FC339B4B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DEAF5-D4CF-499A-9D82-D8D9031D08F0}" type="datetimeFigureOut">
              <a:rPr lang="en-US" smtClean="0"/>
              <a:t>2018-09-27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AC6F306-7CE8-4A34-835A-51ED27AAA0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81E910-C4CE-417C-9E84-516B2F2F2D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2796C-D4F2-4300-8B46-DB75BB5082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1578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FDDB20-0025-46A4-993B-14A2DEF199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E6DAD3-8A6F-4EE2-A4BD-DECF06E6E9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78E122-4712-4B9E-874A-F4C4766EB2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FB75B2-432C-4346-8E49-F3CAA3049F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DEAF5-D4CF-499A-9D82-D8D9031D08F0}" type="datetimeFigureOut">
              <a:rPr lang="en-US" smtClean="0"/>
              <a:t>2018-09-27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8A1B2D-51F0-4522-85A1-B9F9709D53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E28637-58F7-4818-90BE-BFCF9BCE34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2796C-D4F2-4300-8B46-DB75BB5082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4608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BADA63-98BE-43FE-B8F2-A71A12261D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9EE0B82-57CB-40CB-8251-B6CC9B1DE5F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4A59A5-9BDF-4F66-8E2A-B1525A2EAF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4ADD18-672A-4D04-8AA9-ACAE825768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DEAF5-D4CF-499A-9D82-D8D9031D08F0}" type="datetimeFigureOut">
              <a:rPr lang="en-US" smtClean="0"/>
              <a:t>2018-09-27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91532C-F188-43ED-807D-51E85013E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9851BD-4D05-4051-AEBC-81A16FD88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2796C-D4F2-4300-8B46-DB75BB5082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8069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70E197A-39B3-4C3A-9472-20848C93C5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76BC4E-3A21-4D5A-A0CE-3778E37D4C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37EC24-DEC2-4547-960B-5864D8D964E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DDEAF5-D4CF-499A-9D82-D8D9031D08F0}" type="datetimeFigureOut">
              <a:rPr lang="en-US" smtClean="0"/>
              <a:t>2018-09-27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7C068C-8130-4817-A56F-D320171011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B627A4-7ED9-4196-A64B-B290EA5654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32796C-D4F2-4300-8B46-DB75BB5082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4030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892DC3-2262-4622-BD98-AC2DE1C26D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5764" y="1637833"/>
            <a:ext cx="10255624" cy="2387600"/>
          </a:xfrm>
        </p:spPr>
        <p:txBody>
          <a:bodyPr>
            <a:normAutofit fontScale="90000"/>
          </a:bodyPr>
          <a:lstStyle/>
          <a:p>
            <a:pPr algn="l"/>
            <a:r>
              <a:rPr lang="en-US" sz="7300" b="1" dirty="0"/>
              <a:t>TFM – </a:t>
            </a:r>
            <a:r>
              <a:rPr lang="en-US" sz="7300" b="1" dirty="0" err="1"/>
              <a:t>Planteamiento</a:t>
            </a:r>
            <a:r>
              <a:rPr lang="en-US" sz="7300" b="1" dirty="0"/>
              <a:t> </a:t>
            </a:r>
            <a:r>
              <a:rPr lang="en-US" sz="7300" b="1" dirty="0" err="1"/>
              <a:t>inicial</a:t>
            </a:r>
            <a:br>
              <a:rPr lang="en-US" b="1" dirty="0"/>
            </a:br>
            <a:r>
              <a:rPr lang="en-US" sz="4000" b="1" dirty="0"/>
              <a:t>Master Data Science </a:t>
            </a:r>
            <a:r>
              <a:rPr lang="en-US" sz="4000" b="1" dirty="0" err="1"/>
              <a:t>Kschool</a:t>
            </a:r>
            <a:br>
              <a:rPr lang="en-US" sz="4000" b="1" dirty="0"/>
            </a:br>
            <a:r>
              <a:rPr lang="en-US" sz="4000" b="1" dirty="0">
                <a:solidFill>
                  <a:schemeClr val="bg1">
                    <a:lumMod val="75000"/>
                  </a:schemeClr>
                </a:solidFill>
              </a:rPr>
              <a:t>Sergio Berdiales</a:t>
            </a:r>
            <a:br>
              <a:rPr lang="en-US" b="1" dirty="0"/>
            </a:b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8373804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616B267-6FE5-4A0C-A1A4-BC83AC4142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469" t="16086" r="31319" b="17174"/>
          <a:stretch/>
        </p:blipFill>
        <p:spPr>
          <a:xfrm>
            <a:off x="694765" y="354106"/>
            <a:ext cx="5256033" cy="50320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4090784-759D-430A-9ECA-A9DE225E10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043" t="15359" r="27317" b="6275"/>
          <a:stretch/>
        </p:blipFill>
        <p:spPr>
          <a:xfrm>
            <a:off x="5386022" y="1954139"/>
            <a:ext cx="5683623" cy="4670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7011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19CC3000-C370-4634-90A9-4A8DA12327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6964" y="3429000"/>
            <a:ext cx="2503612" cy="17154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6C2366F-B96D-4F6A-B7AA-38A346F96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867" y="553664"/>
            <a:ext cx="10515600" cy="1325563"/>
          </a:xfrm>
        </p:spPr>
        <p:txBody>
          <a:bodyPr>
            <a:noAutofit/>
          </a:bodyPr>
          <a:lstStyle/>
          <a:p>
            <a:r>
              <a:rPr lang="es-ES" b="1" dirty="0"/>
              <a:t>Esta situación ha creado nuevas necesidades de información:</a:t>
            </a:r>
            <a:endParaRPr lang="en-US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9970FA0-455F-4210-A3B6-9523184BE7A0}"/>
              </a:ext>
            </a:extLst>
          </p:cNvPr>
          <p:cNvSpPr txBox="1"/>
          <p:nvPr/>
        </p:nvSpPr>
        <p:spPr>
          <a:xfrm>
            <a:off x="492778" y="2199402"/>
            <a:ext cx="82789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¿Aplicará el ayuntamiento restricciones al tráfico mañana? ¿Tengo que buscar alternativas de trasporte?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60EBFC-13C7-4974-BBBC-7DB74027175F}"/>
              </a:ext>
            </a:extLst>
          </p:cNvPr>
          <p:cNvSpPr txBox="1"/>
          <p:nvPr/>
        </p:nvSpPr>
        <p:spPr>
          <a:xfrm>
            <a:off x="492778" y="3871220"/>
            <a:ext cx="64548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¿Qué zona de Gijón será la mejor esta noche para salir a correr?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DCAE194-4A57-4414-85A3-D6EF0B93CB32}"/>
              </a:ext>
            </a:extLst>
          </p:cNvPr>
          <p:cNvSpPr txBox="1"/>
          <p:nvPr/>
        </p:nvSpPr>
        <p:spPr>
          <a:xfrm>
            <a:off x="492778" y="5759128"/>
            <a:ext cx="82789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¿El plan del Principado de Asturias contra la contaminación del aire está, realmente, mejorando la situación?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425F26B-542D-441C-8058-5040A5E0AD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4606" y="1666332"/>
            <a:ext cx="2845707" cy="189713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DB85E15-7574-403C-A989-DE895CB732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4606" y="4837602"/>
            <a:ext cx="2949915" cy="1966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8665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3381E37-513E-4CE6-ACBC-0A2C3E1ACA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279567" cy="1158875"/>
          </a:xfrm>
        </p:spPr>
        <p:txBody>
          <a:bodyPr>
            <a:noAutofit/>
          </a:bodyPr>
          <a:lstStyle/>
          <a:p>
            <a:r>
              <a:rPr lang="es-ES" b="1" dirty="0"/>
              <a:t>Mi TFM trata de cubrir algunas de estas necesidades:</a:t>
            </a:r>
            <a:endParaRPr lang="en-US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830441E-6075-4BE4-947D-8E0E5687E08B}"/>
              </a:ext>
            </a:extLst>
          </p:cNvPr>
          <p:cNvSpPr txBox="1"/>
          <p:nvPr/>
        </p:nvSpPr>
        <p:spPr>
          <a:xfrm>
            <a:off x="873289" y="1722760"/>
            <a:ext cx="982297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>
                <a:solidFill>
                  <a:schemeClr val="accent1">
                    <a:lumMod val="75000"/>
                  </a:schemeClr>
                </a:solidFill>
              </a:rPr>
              <a:t>Cuadro de mando web interactivo</a:t>
            </a:r>
          </a:p>
          <a:p>
            <a:r>
              <a:rPr lang="es-ES" sz="2000" b="1" dirty="0">
                <a:solidFill>
                  <a:schemeClr val="bg1">
                    <a:lumMod val="50000"/>
                  </a:schemeClr>
                </a:solidFill>
              </a:rPr>
              <a:t>Consulta información histórica contaminación del aire en Gijón.</a:t>
            </a:r>
          </a:p>
          <a:p>
            <a:r>
              <a:rPr lang="es-ES" sz="1600" b="1" dirty="0"/>
              <a:t>Objetivo: </a:t>
            </a:r>
            <a:r>
              <a:rPr lang="es-ES" sz="1600" dirty="0"/>
              <a:t>Facilitar la consulta de los datos históricos al público en general. Actualmente el Principado sólo muestra en su web los datos de las últimas 24 horas.</a:t>
            </a:r>
            <a:endParaRPr lang="es-ES" sz="16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91F568-6D72-48BE-91D8-F13A48B8596D}"/>
              </a:ext>
            </a:extLst>
          </p:cNvPr>
          <p:cNvSpPr txBox="1"/>
          <p:nvPr/>
        </p:nvSpPr>
        <p:spPr>
          <a:xfrm>
            <a:off x="838199" y="3387294"/>
            <a:ext cx="999224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>
                <a:solidFill>
                  <a:schemeClr val="accent1">
                    <a:lumMod val="75000"/>
                  </a:schemeClr>
                </a:solidFill>
              </a:rPr>
              <a:t>Modelo de predicción de contaminación</a:t>
            </a:r>
          </a:p>
          <a:p>
            <a:r>
              <a:rPr lang="es-ES" sz="2000" b="1" dirty="0">
                <a:solidFill>
                  <a:schemeClr val="bg1">
                    <a:lumMod val="50000"/>
                  </a:schemeClr>
                </a:solidFill>
              </a:rPr>
              <a:t>Predicción de niveles de contaminación a 24 horas por estación de medición.</a:t>
            </a:r>
          </a:p>
          <a:p>
            <a:r>
              <a:rPr lang="es-ES" sz="1600" b="1" dirty="0"/>
              <a:t>Objetivo: </a:t>
            </a:r>
            <a:r>
              <a:rPr lang="es-ES" sz="1600" dirty="0"/>
              <a:t>Ayudar en la toma de decisiones prácticas a los grupos más afectados por el empeoramiento de la calidad del aire. Actualmente nadie presta un servicio similar.</a:t>
            </a:r>
            <a:endParaRPr lang="es-ES" sz="16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682D6E0-E799-4BB0-871B-DC8B65F5FCE3}"/>
              </a:ext>
            </a:extLst>
          </p:cNvPr>
          <p:cNvSpPr txBox="1"/>
          <p:nvPr/>
        </p:nvSpPr>
        <p:spPr>
          <a:xfrm>
            <a:off x="838199" y="5107880"/>
            <a:ext cx="1161377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>
                <a:solidFill>
                  <a:schemeClr val="accent1">
                    <a:lumMod val="75000"/>
                  </a:schemeClr>
                </a:solidFill>
              </a:rPr>
              <a:t>Modelo de detección de anomalías</a:t>
            </a:r>
          </a:p>
          <a:p>
            <a:r>
              <a:rPr lang="es-ES" sz="2000" b="1" dirty="0">
                <a:solidFill>
                  <a:schemeClr val="bg1">
                    <a:lumMod val="50000"/>
                  </a:schemeClr>
                </a:solidFill>
              </a:rPr>
              <a:t>Identificación de niveles de contaminación no esperados.</a:t>
            </a:r>
          </a:p>
          <a:p>
            <a:r>
              <a:rPr lang="es-ES" sz="1600" b="1" dirty="0"/>
              <a:t>Objetivo: </a:t>
            </a:r>
            <a:r>
              <a:rPr lang="es-ES" sz="1600" dirty="0"/>
              <a:t>Identificar niveles de contaminación no esperados para tratar de identificar posibles “fugas” de </a:t>
            </a:r>
          </a:p>
          <a:p>
            <a:r>
              <a:rPr lang="es-ES" sz="1600" dirty="0"/>
              <a:t>contaminantes de la industria situada al oeste de la ciudad.</a:t>
            </a:r>
          </a:p>
        </p:txBody>
      </p:sp>
    </p:spTree>
    <p:extLst>
      <p:ext uri="{BB962C8B-B14F-4D97-AF65-F5344CB8AC3E}">
        <p14:creationId xmlns:p14="http://schemas.microsoft.com/office/powerpoint/2010/main" val="29975299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28151-B312-46F3-9ED7-6DD475D245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9181"/>
            <a:ext cx="10515600" cy="1325563"/>
          </a:xfrm>
        </p:spPr>
        <p:txBody>
          <a:bodyPr>
            <a:normAutofit/>
          </a:bodyPr>
          <a:lstStyle/>
          <a:p>
            <a:r>
              <a:rPr lang="es-ES" b="1" dirty="0"/>
              <a:t>Producto mínimo viable</a:t>
            </a:r>
            <a:endParaRPr lang="en-US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0E4776-2A25-4349-902B-589B60262A56}"/>
              </a:ext>
            </a:extLst>
          </p:cNvPr>
          <p:cNvSpPr txBox="1"/>
          <p:nvPr/>
        </p:nvSpPr>
        <p:spPr>
          <a:xfrm>
            <a:off x="908440" y="1162468"/>
            <a:ext cx="9822974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>
                <a:solidFill>
                  <a:schemeClr val="accent1">
                    <a:lumMod val="75000"/>
                  </a:schemeClr>
                </a:solidFill>
              </a:rPr>
              <a:t>Cuadro de mando web interactivo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000" b="1" dirty="0">
                <a:solidFill>
                  <a:schemeClr val="bg1">
                    <a:lumMod val="50000"/>
                  </a:schemeClr>
                </a:solidFill>
              </a:rPr>
              <a:t>Sólo información histórica. 2000-2017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000" b="1" dirty="0">
                <a:solidFill>
                  <a:schemeClr val="bg1">
                    <a:lumMod val="50000"/>
                  </a:schemeClr>
                </a:solidFill>
              </a:rPr>
              <a:t>Actualización de los datos anual.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000" b="1" dirty="0">
                <a:solidFill>
                  <a:schemeClr val="bg1">
                    <a:lumMod val="50000"/>
                  </a:schemeClr>
                </a:solidFill>
              </a:rPr>
              <a:t>Mostrar evoluciones históricas, pautas estacionales (mensuales, semanales, diarias, etc.) y todas aquellas características de importancia que nos encontremos tanto en el análisis exploratorio de los datos como en el proceso de modelización.</a:t>
            </a:r>
          </a:p>
          <a:p>
            <a:endParaRPr lang="es-ES" b="1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s-ES" sz="2800" b="1" dirty="0">
                <a:solidFill>
                  <a:schemeClr val="accent1">
                    <a:lumMod val="75000"/>
                  </a:schemeClr>
                </a:solidFill>
              </a:rPr>
              <a:t>Modelos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000" b="1" dirty="0">
                <a:solidFill>
                  <a:schemeClr val="bg1">
                    <a:lumMod val="50000"/>
                  </a:schemeClr>
                </a:solidFill>
              </a:rPr>
              <a:t>Training, validación y test exclusivamente con datos históricos del periodo 2000-2017.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000" b="1" dirty="0">
                <a:solidFill>
                  <a:schemeClr val="bg1">
                    <a:lumMod val="50000"/>
                  </a:schemeClr>
                </a:solidFill>
              </a:rPr>
              <a:t>No puesta en producción.</a:t>
            </a:r>
          </a:p>
          <a:p>
            <a:endParaRPr lang="es-ES" sz="2800" b="1" dirty="0">
              <a:solidFill>
                <a:schemeClr val="accent1">
                  <a:lumMod val="75000"/>
                </a:schemeClr>
              </a:solidFill>
            </a:endParaRPr>
          </a:p>
          <a:p>
            <a:endParaRPr lang="es-ES" b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11376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28151-B312-46F3-9ED7-6DD475D245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9181"/>
            <a:ext cx="10515600" cy="1325563"/>
          </a:xfrm>
        </p:spPr>
        <p:txBody>
          <a:bodyPr>
            <a:normAutofit/>
          </a:bodyPr>
          <a:lstStyle/>
          <a:p>
            <a:r>
              <a:rPr lang="es-ES" b="1" dirty="0"/>
              <a:t>Producto óptimo</a:t>
            </a:r>
            <a:endParaRPr lang="en-US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0E4776-2A25-4349-902B-589B60262A56}"/>
              </a:ext>
            </a:extLst>
          </p:cNvPr>
          <p:cNvSpPr txBox="1"/>
          <p:nvPr/>
        </p:nvSpPr>
        <p:spPr>
          <a:xfrm>
            <a:off x="908440" y="1162468"/>
            <a:ext cx="982297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>
                <a:solidFill>
                  <a:schemeClr val="accent1">
                    <a:lumMod val="75000"/>
                  </a:schemeClr>
                </a:solidFill>
              </a:rPr>
              <a:t>Cuadro de mando web interactivo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b="1" dirty="0">
                <a:solidFill>
                  <a:schemeClr val="bg1">
                    <a:lumMod val="50000"/>
                  </a:schemeClr>
                </a:solidFill>
              </a:rPr>
              <a:t>Información histórica y actual. 2000-2018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b="1" dirty="0">
                <a:solidFill>
                  <a:schemeClr val="bg1">
                    <a:lumMod val="50000"/>
                  </a:schemeClr>
                </a:solidFill>
              </a:rPr>
              <a:t>Actualización de los datos de la evolución histórica con periodicidad mensual.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b="1" dirty="0">
                <a:solidFill>
                  <a:schemeClr val="bg1">
                    <a:lumMod val="50000"/>
                  </a:schemeClr>
                </a:solidFill>
              </a:rPr>
              <a:t>Visualización de los últimos datos a tiempo real (últimas 24 horas).</a:t>
            </a:r>
          </a:p>
          <a:p>
            <a:endParaRPr lang="es-ES" b="1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s-ES" sz="2800" b="1" dirty="0">
                <a:solidFill>
                  <a:schemeClr val="accent1">
                    <a:lumMod val="75000"/>
                  </a:schemeClr>
                </a:solidFill>
              </a:rPr>
              <a:t>Modelos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000" b="1" dirty="0">
                <a:solidFill>
                  <a:schemeClr val="bg1">
                    <a:lumMod val="50000"/>
                  </a:schemeClr>
                </a:solidFill>
              </a:rPr>
              <a:t>Puesta en producción de los modelos.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000" b="1" dirty="0">
                <a:solidFill>
                  <a:schemeClr val="bg1">
                    <a:lumMod val="50000"/>
                  </a:schemeClr>
                </a:solidFill>
              </a:rPr>
              <a:t>Visualización mediante el cuadro de mando web de los resultados de los modelos (predicciones y anomalías).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000" b="1" dirty="0">
                <a:solidFill>
                  <a:schemeClr val="bg1">
                    <a:lumMod val="50000"/>
                  </a:schemeClr>
                </a:solidFill>
              </a:rPr>
              <a:t>Publicar en </a:t>
            </a:r>
            <a:r>
              <a:rPr lang="es-ES" sz="2000" b="1" dirty="0" err="1">
                <a:solidFill>
                  <a:schemeClr val="bg1">
                    <a:lumMod val="50000"/>
                  </a:schemeClr>
                </a:solidFill>
              </a:rPr>
              <a:t>twitter</a:t>
            </a:r>
            <a:r>
              <a:rPr lang="es-ES" sz="2000" b="1" dirty="0">
                <a:solidFill>
                  <a:schemeClr val="bg1">
                    <a:lumMod val="50000"/>
                  </a:schemeClr>
                </a:solidFill>
              </a:rPr>
              <a:t> de forma diaria y automática una predicción por cada estación de medición.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000" b="1" dirty="0">
                <a:solidFill>
                  <a:schemeClr val="bg1">
                    <a:lumMod val="50000"/>
                  </a:schemeClr>
                </a:solidFill>
              </a:rPr>
              <a:t>Publicar en </a:t>
            </a:r>
            <a:r>
              <a:rPr lang="es-ES" sz="2000" b="1" dirty="0" err="1">
                <a:solidFill>
                  <a:schemeClr val="bg1">
                    <a:lumMod val="50000"/>
                  </a:schemeClr>
                </a:solidFill>
              </a:rPr>
              <a:t>twitter</a:t>
            </a:r>
            <a:r>
              <a:rPr lang="es-ES" sz="2000" b="1" dirty="0">
                <a:solidFill>
                  <a:schemeClr val="bg1">
                    <a:lumMod val="50000"/>
                  </a:schemeClr>
                </a:solidFill>
              </a:rPr>
              <a:t> de forma automática potenciales detecciones de anomalías.</a:t>
            </a:r>
          </a:p>
          <a:p>
            <a:endParaRPr lang="es-ES" sz="2800" b="1" dirty="0">
              <a:solidFill>
                <a:schemeClr val="accent1">
                  <a:lumMod val="75000"/>
                </a:schemeClr>
              </a:solidFill>
            </a:endParaRPr>
          </a:p>
          <a:p>
            <a:endParaRPr lang="es-ES" b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18110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21133-F398-4203-B58F-43F93067E7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983648"/>
            <a:ext cx="10515600" cy="1325563"/>
          </a:xfrm>
        </p:spPr>
        <p:txBody>
          <a:bodyPr/>
          <a:lstStyle/>
          <a:p>
            <a:r>
              <a:rPr lang="es-ES" b="1"/>
              <a:t>Anexos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7606035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5FCFCB34-2788-4FA6-A794-937789E0C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0617" y="202167"/>
            <a:ext cx="8450766" cy="819615"/>
          </a:xfrm>
        </p:spPr>
        <p:txBody>
          <a:bodyPr>
            <a:noAutofit/>
          </a:bodyPr>
          <a:lstStyle/>
          <a:p>
            <a:r>
              <a:rPr lang="es-ES" sz="3200" b="1" dirty="0"/>
              <a:t>Estaciones de medición de calidad del aire de Gijón</a:t>
            </a:r>
            <a:endParaRPr lang="en-US" sz="3200" b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48E217A-9F53-40A0-B755-F36372E68A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8749" y="936702"/>
            <a:ext cx="8663103" cy="54904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F5DD162-9A5D-4DAD-92D3-B842A8461E0F}"/>
              </a:ext>
            </a:extLst>
          </p:cNvPr>
          <p:cNvSpPr txBox="1"/>
          <p:nvPr/>
        </p:nvSpPr>
        <p:spPr>
          <a:xfrm>
            <a:off x="1788749" y="6427177"/>
            <a:ext cx="8771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i="1" dirty="0"/>
              <a:t>Fuente: “Informe de Calidad del aire del Gobierno del Principado de Asturias (2016)”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8318939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333ACBA-3217-405D-9D9C-DD36074C35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94" t="6098" r="-427" b="5691"/>
          <a:stretch/>
        </p:blipFill>
        <p:spPr>
          <a:xfrm>
            <a:off x="585440" y="806977"/>
            <a:ext cx="10861287" cy="564121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6B3BF68-53EE-4CA7-BE6E-A6EB7D4541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7468" y="157562"/>
            <a:ext cx="8450766" cy="819615"/>
          </a:xfrm>
        </p:spPr>
        <p:txBody>
          <a:bodyPr>
            <a:noAutofit/>
          </a:bodyPr>
          <a:lstStyle/>
          <a:p>
            <a:r>
              <a:rPr lang="es-ES" sz="3200" b="1" dirty="0"/>
              <a:t>Portal de datos abiertos del Ayuntamiento de Gijón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30729211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1822C2E-3936-433E-A5FC-C448E9B7AE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76" t="21304" r="37758" b="54203"/>
          <a:stretch/>
        </p:blipFill>
        <p:spPr>
          <a:xfrm>
            <a:off x="847943" y="3300133"/>
            <a:ext cx="9830676" cy="2373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9177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91E7C9F-E62F-4036-B742-4240348C94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544" t="14263" r="8592" b="7909"/>
          <a:stretch/>
        </p:blipFill>
        <p:spPr>
          <a:xfrm>
            <a:off x="1021977" y="107576"/>
            <a:ext cx="9744635" cy="6576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3697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DCE7870-C989-4EFA-A909-BE5EFADBFF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3434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FEEA0F8-14CA-4763-97B2-4FB3CCD238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4852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309EA96-152C-4282-88BF-63855251FE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0" y="-278286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467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C2366F-B96D-4F6A-B7AA-38A346F96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5435" y="3628278"/>
            <a:ext cx="10515600" cy="1325563"/>
          </a:xfrm>
        </p:spPr>
        <p:txBody>
          <a:bodyPr>
            <a:noAutofit/>
          </a:bodyPr>
          <a:lstStyle/>
          <a:p>
            <a:r>
              <a:rPr lang="es-ES" sz="6000" b="1" dirty="0"/>
              <a:t>Pero esto también es Gijón:</a:t>
            </a:r>
            <a:endParaRPr lang="en-US" sz="6000" b="1" dirty="0"/>
          </a:p>
        </p:txBody>
      </p:sp>
    </p:spTree>
    <p:extLst>
      <p:ext uri="{BB962C8B-B14F-4D97-AF65-F5344CB8AC3E}">
        <p14:creationId xmlns:p14="http://schemas.microsoft.com/office/powerpoint/2010/main" val="30289487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6035D85-CEA4-4F2D-8CCF-E257AC488A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816" y="425698"/>
            <a:ext cx="4783926" cy="60066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149142-3FE7-4483-9B82-EEE04F27FD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540" y="804511"/>
            <a:ext cx="5520935" cy="224256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C7233CF-2C1F-4C12-B0BE-3AB280E42D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4260" y="3582574"/>
            <a:ext cx="5520935" cy="2156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3576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B41C5E3-BCB2-4AAD-B08F-7620B6E1F5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0496" y="2389170"/>
            <a:ext cx="4620516" cy="207965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0598112-8161-469F-BAE4-35D462F7D3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704" y="420518"/>
            <a:ext cx="6621180" cy="6173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6533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</TotalTime>
  <Words>418</Words>
  <Application>Microsoft Office PowerPoint</Application>
  <PresentationFormat>Widescreen</PresentationFormat>
  <Paragraphs>42</Paragraphs>
  <Slides>17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 Theme</vt:lpstr>
      <vt:lpstr>TFM – Planteamiento inicial Master Data Science Kschool Sergio Berdiales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Pero esto también es Gijón:</vt:lpstr>
      <vt:lpstr>PowerPoint Presentation</vt:lpstr>
      <vt:lpstr>PowerPoint Presentation</vt:lpstr>
      <vt:lpstr>PowerPoint Presentation</vt:lpstr>
      <vt:lpstr>Esta situación ha creado nuevas necesidades de información:</vt:lpstr>
      <vt:lpstr>Mi TFM trata de cubrir algunas de estas necesidades:</vt:lpstr>
      <vt:lpstr>Producto mínimo viable</vt:lpstr>
      <vt:lpstr>Producto óptimo</vt:lpstr>
      <vt:lpstr>Anexos</vt:lpstr>
      <vt:lpstr>Estaciones de medición de calidad del aire de Gijón</vt:lpstr>
      <vt:lpstr>Portal de datos abiertos del Ayuntamiento de Gijón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TFM – Planteamiento inicial Master Data Science Kschool Sergio Berdiales </dc:title>
  <dc:creator>Sergio Berdiales Nortes</dc:creator>
  <cp:lastModifiedBy>Sergio Berdiales Nortes</cp:lastModifiedBy>
  <cp:revision>1</cp:revision>
  <dcterms:created xsi:type="dcterms:W3CDTF">2018-09-27T06:31:18Z</dcterms:created>
  <dcterms:modified xsi:type="dcterms:W3CDTF">2018-09-27T08:52:03Z</dcterms:modified>
</cp:coreProperties>
</file>